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Black" panose="020B0A04020102020204" pitchFamily="34" charset="0"/>
      <p:bold r:id="rId11"/>
    </p:embeddedFont>
    <p:embeddedFont>
      <p:font typeface="Dimitri Swank" panose="00000400000000000000" pitchFamily="2" charset="0"/>
      <p:regular r:id="rId12"/>
    </p:embeddedFont>
    <p:embeddedFont>
      <p:font typeface="Heebo Light" pitchFamily="2" charset="-79"/>
      <p:regular r:id="rId13"/>
    </p:embeddedFont>
    <p:embeddedFont>
      <p:font typeface="Impact" panose="020B0806030902050204" pitchFamily="34" charset="0"/>
      <p:regular r:id="rId14"/>
    </p:embeddedFont>
    <p:embeddedFont>
      <p:font typeface="Montserrat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C5E"/>
    <a:srgbClr val="333983"/>
    <a:srgbClr val="222559"/>
    <a:srgbClr val="3E1C94"/>
    <a:srgbClr val="736A93"/>
    <a:srgbClr val="A20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930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53000">
              <a:srgbClr val="002060"/>
            </a:gs>
            <a:gs pos="100000">
              <a:srgbClr val="A20DB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4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FC949D-415D-775B-508F-D1390DDB7C63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3465909" y="1899792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8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8000" dirty="0">
              <a:latin typeface="Dimitri Swank" panose="000004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25430" y="3393520"/>
            <a:ext cx="4073673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Impact" panose="020B0806030902050204" pitchFamily="34" charset="0"/>
                <a:ea typeface="Montserrat" pitchFamily="34" charset="-122"/>
                <a:cs typeface="Montserrat" pitchFamily="34" charset="-120"/>
              </a:rPr>
              <a:t>TEAM MEMBERS: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25431" y="5691872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Arial Black" panose="020B0A04020102020204" pitchFamily="34" charset="0"/>
                <a:ea typeface="Heebo Light" pitchFamily="34" charset="-122"/>
                <a:cs typeface="Heebo Light" pitchFamily="34" charset="-120"/>
              </a:rPr>
              <a:t>INDHUJA B (23BM018)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525431" y="4676618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Arial Black" panose="020B0A04020102020204" pitchFamily="34" charset="0"/>
                <a:ea typeface="Heebo Light" pitchFamily="34" charset="-122"/>
                <a:cs typeface="Heebo Light" pitchFamily="34" charset="-120"/>
              </a:rPr>
              <a:t>VARSHINI S (23BM057)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25431" y="5187039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Arial Black" panose="020B0A04020102020204" pitchFamily="34" charset="0"/>
                <a:ea typeface="Heebo Light" pitchFamily="34" charset="-122"/>
                <a:cs typeface="Heebo Light" pitchFamily="34" charset="-120"/>
              </a:rPr>
              <a:t>VISHNU G (23BM060)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25431" y="4166881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Arial Black" panose="020B0A04020102020204" pitchFamily="34" charset="0"/>
                <a:ea typeface="Heebo Light" pitchFamily="34" charset="-122"/>
                <a:cs typeface="Heebo Light" pitchFamily="34" charset="-120"/>
              </a:rPr>
              <a:t>VISHWESHWARA (23BM061)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5C65C1-3EF9-B230-1D86-4FE019BE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964" y="2529543"/>
            <a:ext cx="2832814" cy="42492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E22EA5-C7AC-B5BB-D596-F57F2008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10B7F6-5D0E-1957-AB62-39AF3650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389" b="32833"/>
          <a:stretch>
            <a:fillRect/>
          </a:stretch>
        </p:blipFill>
        <p:spPr>
          <a:xfrm>
            <a:off x="99151" y="160473"/>
            <a:ext cx="3690651" cy="1062123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7CDC44F5-C35A-483F-6C1A-5EFDD4C26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4E12E7E-D872-CAED-9F85-8C9896DCAC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8896" y="7370698"/>
            <a:ext cx="2832814" cy="8589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74275E-23CA-1B76-E9E3-A7586F296F66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3167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Elevator Pitch</a:t>
            </a:r>
            <a:endParaRPr lang="en-US" sz="35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1105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Millions of people with diabetes rely on invasive finger-prick glucometers, causing discomfort, infection risk, and poor adherence.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328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portable, non-invasive glucometer that uses near-infrared light (950 nm) and a photodetector to estimate glucose levels through the skin, reducing pain and improving compliance.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88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Users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3709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Individuals with Type 1 &amp; Type 2 diabetes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31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Elderly patients and children requiring painless solutions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553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Clinics, hospitals, and remote healthcare setups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975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Wellness-conscious individuals seeking preventive tracking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1316712"/>
            <a:ext cx="56235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Non-Invasive Glucose Monitoring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599521" y="58304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Fig 1 : Pitch Overview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277BC-8F00-85AA-D65E-E5EB41DC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DCA3F029-6842-04F3-7EE4-208834386F6F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38993-DB17-662E-3190-16D7A9F9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D3F3C-D80D-0057-9C05-164852CEF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F2501F-1C58-E7D9-5718-C7E50EDA21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CEC866-7A8C-C02F-417A-9751AE49E6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585"/>
          <a:stretch>
            <a:fillRect/>
          </a:stretch>
        </p:blipFill>
        <p:spPr>
          <a:xfrm>
            <a:off x="7118132" y="1687710"/>
            <a:ext cx="7132383" cy="3915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1A60DD-79DB-C16D-0AD6-F23FC2B5025A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041797"/>
            <a:ext cx="1241071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Non-Invasive Glucometer: Technology and Features</a:t>
            </a:r>
            <a:endParaRPr lang="en-US" sz="3750" b="1" dirty="0"/>
          </a:p>
        </p:txBody>
      </p:sp>
      <p:sp>
        <p:nvSpPr>
          <p:cNvPr id="3" name="Text 1"/>
          <p:cNvSpPr/>
          <p:nvPr/>
        </p:nvSpPr>
        <p:spPr>
          <a:xfrm>
            <a:off x="2320885" y="2429589"/>
            <a:ext cx="305419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883" y="3311485"/>
            <a:ext cx="271105" cy="338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55204" y="202977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NIR Spectroscopy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255204" y="2446615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950 nm Light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255204" y="2822377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Glucose Absorption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55" y="3311485"/>
            <a:ext cx="271105" cy="338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40729" y="36078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Connectivity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40729" y="4024670"/>
            <a:ext cx="41958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Bluetooth / WiFi Module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9640729" y="4400431"/>
            <a:ext cx="41958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Syncs with Mobile App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641" y="4176713"/>
            <a:ext cx="271105" cy="33885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255204" y="5185886"/>
            <a:ext cx="26830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Measurement Process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255204" y="5602724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Light Passes Through Skin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9255204" y="5978485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Glucose Absorbs Wavelengths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9255204" y="6354247"/>
            <a:ext cx="45814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Reflected Signal Analyzed</a:t>
            </a:r>
            <a:endParaRPr lang="en-US" sz="15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055" y="5041940"/>
            <a:ext cx="271105" cy="33885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2965133" y="518588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1850" dirty="0"/>
          </a:p>
        </p:txBody>
      </p:sp>
      <p:sp>
        <p:nvSpPr>
          <p:cNvPr id="23" name="Text 13"/>
          <p:cNvSpPr/>
          <p:nvPr/>
        </p:nvSpPr>
        <p:spPr>
          <a:xfrm>
            <a:off x="793790" y="5602724"/>
            <a:ext cx="458128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Finger Pricking</a:t>
            </a:r>
            <a:endParaRPr lang="en-US" sz="1500" dirty="0"/>
          </a:p>
        </p:txBody>
      </p:sp>
      <p:sp>
        <p:nvSpPr>
          <p:cNvPr id="24" name="Text 14"/>
          <p:cNvSpPr/>
          <p:nvPr/>
        </p:nvSpPr>
        <p:spPr>
          <a:xfrm>
            <a:off x="793790" y="5978485"/>
            <a:ext cx="458128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Monitoring</a:t>
            </a:r>
            <a:endParaRPr lang="en-US" sz="1500" dirty="0"/>
          </a:p>
        </p:txBody>
      </p:sp>
      <p:sp>
        <p:nvSpPr>
          <p:cNvPr id="25" name="Text 15"/>
          <p:cNvSpPr/>
          <p:nvPr/>
        </p:nvSpPr>
        <p:spPr>
          <a:xfrm>
            <a:off x="793790" y="6354247"/>
            <a:ext cx="458128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Test Strips Required</a:t>
            </a:r>
            <a:endParaRPr lang="en-US" sz="150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9883" y="5041940"/>
            <a:ext cx="271105" cy="338852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2579608" y="341995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Features</a:t>
            </a:r>
            <a:endParaRPr lang="en-US" sz="1850" dirty="0"/>
          </a:p>
        </p:txBody>
      </p:sp>
      <p:sp>
        <p:nvSpPr>
          <p:cNvPr id="29" name="Text 17"/>
          <p:cNvSpPr/>
          <p:nvPr/>
        </p:nvSpPr>
        <p:spPr>
          <a:xfrm>
            <a:off x="793790" y="3836789"/>
            <a:ext cx="4195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Pain-Free and Blood-Free</a:t>
            </a:r>
            <a:endParaRPr lang="en-US" sz="1500" dirty="0"/>
          </a:p>
        </p:txBody>
      </p:sp>
      <p:sp>
        <p:nvSpPr>
          <p:cNvPr id="30" name="Text 18"/>
          <p:cNvSpPr/>
          <p:nvPr/>
        </p:nvSpPr>
        <p:spPr>
          <a:xfrm>
            <a:off x="793790" y="4212550"/>
            <a:ext cx="4195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Portable or Wearable Design</a:t>
            </a:r>
            <a:endParaRPr lang="en-US" sz="1500" dirty="0"/>
          </a:p>
        </p:txBody>
      </p:sp>
      <p:sp>
        <p:nvSpPr>
          <p:cNvPr id="31" name="Text 19"/>
          <p:cNvSpPr/>
          <p:nvPr/>
        </p:nvSpPr>
        <p:spPr>
          <a:xfrm>
            <a:off x="793790" y="4588312"/>
            <a:ext cx="4195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Rechargeable Battery</a:t>
            </a:r>
            <a:endParaRPr lang="en-US" sz="1500" dirty="0"/>
          </a:p>
        </p:txBody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5077" y="2406134"/>
            <a:ext cx="3880128" cy="3880128"/>
          </a:xfrm>
          <a:prstGeom prst="rect">
            <a:avLst/>
          </a:prstGeom>
        </p:spPr>
      </p:pic>
      <p:pic>
        <p:nvPicPr>
          <p:cNvPr id="3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0296" y="4176713"/>
            <a:ext cx="271105" cy="338852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793790" y="687943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Fig 2 : Idea Brainstorming</a:t>
            </a:r>
            <a:endParaRPr lang="en-US" sz="15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9BC2FAB-5996-3271-71C7-9561E964F4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E6BC9BC9-7E95-B8A8-5598-0FEBB0ABD1FB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0184F140-8557-FC21-24E8-A4E27B138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C857A3-D7FD-E425-783B-A2867AB571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F7786C1-F173-647E-FF7A-F22807EFB681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CFCA30-D62B-D975-590E-23CFD2722E24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499473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Solutions fit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661880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695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81320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Problem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81320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Solutions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319820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46352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glucometers require finger pricking, which causes discomfort, pain, and risk of infection.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463528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a non-invasive glucometer using 950 nm infrared light and photodetectors, similar to pulse oximeter technology.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69594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83965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People in rural/remote areas often lack access to easy and affordable monitoring.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83965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a portable, cost-effective finger-clip device with digital display for immediate glucose readings.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70916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85287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devices don't provide continuous, non-invasive glucose tracking.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85287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for continuous and painless glucose monitoring, improving patient compliance and health outcomes.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619D6A-389B-9D2C-2DBB-F50E8227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38AFEA05-44C5-8B1D-072D-005914D6F807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3F7A974-A009-E7BE-8957-5DF06072B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E48CB9-6F14-4DAB-9BBB-AFA8B2747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E1E7F2-BB84-EF3C-E1FD-C00C0A072B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7F8161-29F1-512C-9C86-901D486B7FF4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342203"/>
            <a:ext cx="362914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</a:t>
            </a:r>
            <a:endParaRPr lang="en-US" sz="28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0334"/>
          <a:stretch>
            <a:fillRect/>
          </a:stretch>
        </p:blipFill>
        <p:spPr>
          <a:xfrm>
            <a:off x="793790" y="2230778"/>
            <a:ext cx="9175075" cy="4674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4745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Fig 3 : Market Opportunity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BC9C0-4110-E146-B6E3-B30F6CF5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5B618749-4B84-4E9A-6DF8-EC798FA90A5B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240807D-0F24-7FF4-49A4-B69C27DB9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54A06-8D92-6CEE-7C5C-617419436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6B6BF-D4FA-9A6D-4E6F-E24A2B124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4371" y="2443543"/>
            <a:ext cx="2832814" cy="4249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864611-AE81-C15D-C6F7-5A54CF6107D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B01F6D-C560-D383-DB26-6590DD334377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037690"/>
            <a:ext cx="362914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Monetization</a:t>
            </a:r>
            <a:endParaRPr lang="en-US" sz="2850" b="1" dirty="0"/>
          </a:p>
        </p:txBody>
      </p:sp>
      <p:sp>
        <p:nvSpPr>
          <p:cNvPr id="3" name="Text 1"/>
          <p:cNvSpPr/>
          <p:nvPr/>
        </p:nvSpPr>
        <p:spPr>
          <a:xfrm>
            <a:off x="793790" y="154543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Device Sales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010370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One-time sale of the non-invasive glucometer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364105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 pricing: ₹1200–₹1500 (low-cost, reusable)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2717840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Affordable compared to conventional meters (which require regular test strips)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3479840"/>
            <a:ext cx="31180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Institutional Partnerships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394477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Bulk orders for hospitals, clinics, diagnostics labs, rural PHCs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298513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Targeted outreach through CSR and public health programs.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4770239"/>
            <a:ext cx="41990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Component-Level Sales / Licensing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3517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 the sensor module as a plug-and-play unit for integration into third-party health devices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587918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Licensing opportunities for med-tech companies or research institutes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63509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Future Expansion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81585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Industrial-scale manufacturing for cost reduction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93790" y="716958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Extended applications: hydration monitoring, hemoglobin tracking, etc.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4157" y="1545431"/>
            <a:ext cx="535055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Monetization and Expansion Timeline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4157" y="6220420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Fig 4 : Monetization Strategy</a:t>
            </a:r>
            <a:endParaRPr lang="en-US" sz="14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FBD2A5-4526-97ED-EBBD-DEF43F4B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5C3D8007-429E-4F9A-27C8-322D706EDD92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364A9E3-EA6C-1E84-5CC0-79A91B658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265ABE-4C24-CB7B-4755-D94A72998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94D8D4-0C24-94F1-6751-30147A6312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A948C1-9823-6FF8-87BF-A2CB8E32FFB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557"/>
          <a:stretch>
            <a:fillRect/>
          </a:stretch>
        </p:blipFill>
        <p:spPr>
          <a:xfrm>
            <a:off x="6770450" y="1588356"/>
            <a:ext cx="7809883" cy="4625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A6F81D-3CF0-7759-3E7F-0FC612F316D6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020180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Appendix</a:t>
            </a:r>
            <a:endParaRPr lang="en-US" sz="3300" b="1" dirty="0"/>
          </a:p>
        </p:txBody>
      </p:sp>
      <p:sp>
        <p:nvSpPr>
          <p:cNvPr id="4" name="Text 1"/>
          <p:cNvSpPr/>
          <p:nvPr/>
        </p:nvSpPr>
        <p:spPr>
          <a:xfrm>
            <a:off x="793790" y="624293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Fig. 6. Designed system.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6" y="1717953"/>
            <a:ext cx="3338513" cy="19556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0346" y="386488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LED 940nm                  Photodetector (BPW41N-ND)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530346" y="429006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46" y="4753570"/>
            <a:ext cx="3519368" cy="16944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30346" y="663940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Microcontroller ESP-32         3.7 Volt Lipo battery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7530346" y="706457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7F9F1-E32D-60EA-ED4C-23A7F097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CC1794-FBC9-5F11-6063-72DDA767A3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1F5558BA-50A5-1E91-9E31-883F7503C414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99B408-E5DE-1B22-62A5-111DCE16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C5911A-39A0-FB36-F15F-1FABCD253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69" y="1761713"/>
            <a:ext cx="5597883" cy="4198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56F96-7C1C-E541-06EB-433FDB9DC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088" y="1855769"/>
            <a:ext cx="2832814" cy="42492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CC68-6CDA-B67C-99DC-DCCDA1111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163" y="81698"/>
            <a:ext cx="2834886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74246A-0C64-1842-4861-EFF6A90FCC64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gradFill flip="none" rotWithShape="1">
            <a:gsLst>
              <a:gs pos="53000">
                <a:srgbClr val="222559"/>
              </a:gs>
              <a:gs pos="0">
                <a:srgbClr val="571C5E"/>
              </a:gs>
              <a:gs pos="100000">
                <a:srgbClr val="333983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8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3BBF0-ED59-7328-35AA-6CE09F1C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96" y="160473"/>
            <a:ext cx="3137013" cy="665791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BCD29224-7082-F12F-6526-E45BB3EA5B7A}"/>
              </a:ext>
            </a:extLst>
          </p:cNvPr>
          <p:cNvSpPr/>
          <p:nvPr/>
        </p:nvSpPr>
        <p:spPr>
          <a:xfrm>
            <a:off x="3465909" y="7466563"/>
            <a:ext cx="769846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Dimitri Swank" panose="00000400000000000000" pitchFamily="2" charset="0"/>
                <a:ea typeface="Montserrat" pitchFamily="34" charset="-122"/>
                <a:cs typeface="Montserrat" pitchFamily="34" charset="-120"/>
              </a:rPr>
              <a:t>NON-INVASIVE GLUCOMETER</a:t>
            </a:r>
            <a:endParaRPr lang="en-US" sz="3000" dirty="0">
              <a:latin typeface="Dimitri Swank" panose="000004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B49DF1-372D-BADC-2989-20FC0DB27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7" b="37691"/>
          <a:stretch>
            <a:fillRect/>
          </a:stretch>
        </p:blipFill>
        <p:spPr bwMode="auto">
          <a:xfrm>
            <a:off x="-415450" y="7466563"/>
            <a:ext cx="3477499" cy="7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E3C41-3C4A-4A4D-9B00-0D51ECE410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389" b="32833"/>
          <a:stretch>
            <a:fillRect/>
          </a:stretch>
        </p:blipFill>
        <p:spPr>
          <a:xfrm>
            <a:off x="10939689" y="7167477"/>
            <a:ext cx="3690651" cy="1062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442</Words>
  <Application>Microsoft Office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Heebo Light</vt:lpstr>
      <vt:lpstr>Impact</vt:lpstr>
      <vt:lpstr>Dimitri Swank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Vishnu Ganesh</cp:lastModifiedBy>
  <cp:revision>7</cp:revision>
  <dcterms:created xsi:type="dcterms:W3CDTF">2025-08-18T16:38:38Z</dcterms:created>
  <dcterms:modified xsi:type="dcterms:W3CDTF">2025-08-19T03:11:13Z</dcterms:modified>
</cp:coreProperties>
</file>